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93" r:id="rId3"/>
    <p:sldId id="294" r:id="rId4"/>
    <p:sldId id="285" r:id="rId5"/>
    <p:sldId id="296" r:id="rId6"/>
    <p:sldId id="290" r:id="rId7"/>
    <p:sldId id="291" r:id="rId8"/>
    <p:sldId id="295" r:id="rId9"/>
    <p:sldId id="292" r:id="rId10"/>
    <p:sldId id="28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6A"/>
    <a:srgbClr val="EAE75F"/>
    <a:srgbClr val="CAF8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91219" autoAdjust="0"/>
  </p:normalViewPr>
  <p:slideViewPr>
    <p:cSldViewPr snapToGrid="0" snapToObjects="1">
      <p:cViewPr varScale="1">
        <p:scale>
          <a:sx n="64" d="100"/>
          <a:sy n="64" d="100"/>
        </p:scale>
        <p:origin x="136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F3D4E-B6A5-4C40-8D22-38EAD0A0BC88}" type="datetimeFigureOut">
              <a:rPr lang="en-US" smtClean="0"/>
              <a:pPr/>
              <a:t>8/26/2016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D8419A-972E-C94D-8C1A-EF576930903B}" type="slidenum">
              <a:rPr lang="en-US" smtClean="0"/>
              <a:pPr/>
              <a:t>‹#›</a:t>
            </a:fld>
            <a:endParaRPr lang="en-US"/>
          </a:p>
        </p:txBody>
      </p:sp>
    </p:spTree>
    <p:extLst>
      <p:ext uri="{BB962C8B-B14F-4D97-AF65-F5344CB8AC3E}">
        <p14:creationId xmlns:p14="http://schemas.microsoft.com/office/powerpoint/2010/main" val="507755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5FD90-5CF3-8E47-BAA2-F1C24D32FADE}" type="datetimeFigureOut">
              <a:rPr lang="en-US" smtClean="0"/>
              <a:pPr/>
              <a:t>8/26/2016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29A70-522C-3A41-B132-651B32078DD9}" type="slidenum">
              <a:rPr lang="en-US" smtClean="0"/>
              <a:pPr/>
              <a:t>‹#›</a:t>
            </a:fld>
            <a:endParaRPr lang="en-US"/>
          </a:p>
        </p:txBody>
      </p:sp>
    </p:spTree>
    <p:extLst>
      <p:ext uri="{BB962C8B-B14F-4D97-AF65-F5344CB8AC3E}">
        <p14:creationId xmlns:p14="http://schemas.microsoft.com/office/powerpoint/2010/main" val="1916213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The Gender</a:t>
            </a:r>
            <a:r>
              <a:rPr lang="en-AU" baseline="0" dirty="0" smtClean="0"/>
              <a:t> Continuum used is from the CARE Explanatory Note on CARE’s Gender Focus.  https://</a:t>
            </a:r>
            <a:r>
              <a:rPr lang="en-AU" baseline="0" dirty="0" err="1" smtClean="0"/>
              <a:t>www.care.at</a:t>
            </a:r>
            <a:r>
              <a:rPr lang="en-AU" baseline="0" dirty="0" smtClean="0"/>
              <a:t>/images/_care_2013/expert/</a:t>
            </a:r>
            <a:r>
              <a:rPr lang="en-AU" baseline="0" dirty="0" err="1" smtClean="0"/>
              <a:t>pdf</a:t>
            </a:r>
            <a:r>
              <a:rPr lang="en-AU" baseline="0" dirty="0" smtClean="0"/>
              <a:t>/</a:t>
            </a:r>
            <a:r>
              <a:rPr lang="en-AU" baseline="0" dirty="0" err="1" smtClean="0"/>
              <a:t>COE_Resources</a:t>
            </a:r>
            <a:r>
              <a:rPr lang="en-AU" baseline="0" dirty="0" smtClean="0"/>
              <a:t>/Gender/Explanatory_Note_on_CAREs_Gender_Focus_2012.pdf</a:t>
            </a:r>
            <a:endParaRPr lang="en-AU" dirty="0" smtClean="0"/>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2</a:t>
            </a:fld>
            <a:endParaRPr lang="en-US"/>
          </a:p>
        </p:txBody>
      </p:sp>
    </p:spTree>
    <p:extLst>
      <p:ext uri="{BB962C8B-B14F-4D97-AF65-F5344CB8AC3E}">
        <p14:creationId xmlns:p14="http://schemas.microsoft.com/office/powerpoint/2010/main" val="109683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Developed to complement and build of the Inter Agency Standing Committee Gender Marker that only</a:t>
            </a:r>
            <a:r>
              <a:rPr lang="en-US" baseline="0" dirty="0" smtClean="0"/>
              <a:t> graded the proposal stage. Impetus for CARE, with a dedicated gender focus, to engage with the realities of their programming throughout the whole program cycle. Further impetus by the low gender marker scores being received relative to our peers. This original tool was piloted and reviewed. The new Gender Marker is based on the recommendations of the review. </a:t>
            </a:r>
            <a:endParaRPr lang="en-US" dirty="0" smtClean="0"/>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3</a:t>
            </a:fld>
            <a:endParaRPr lang="en-US"/>
          </a:p>
        </p:txBody>
      </p:sp>
    </p:spTree>
    <p:extLst>
      <p:ext uri="{BB962C8B-B14F-4D97-AF65-F5344CB8AC3E}">
        <p14:creationId xmlns:p14="http://schemas.microsoft.com/office/powerpoint/2010/main" val="117938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 through</a:t>
            </a:r>
            <a:r>
              <a:rPr lang="en-US" baseline="0" dirty="0" smtClean="0"/>
              <a:t> the steps on the Gender Marker – introducing each of the steps, and the points within them – invite participants to look at their document pack whilst you are discussing each relevant point. </a:t>
            </a:r>
            <a:r>
              <a:rPr lang="en-US" dirty="0" smtClean="0"/>
              <a:t>The</a:t>
            </a:r>
            <a:r>
              <a:rPr lang="en-US" baseline="0" dirty="0" smtClean="0"/>
              <a:t> Gender Marker Vetting Form is a step-by-step flow chart that identifies where projects are graded (0-4) along the Gender Continuum. The current Gender Marker Guidance Form is for Country Offices. More Guidance for CMPs will be available soon. </a:t>
            </a:r>
            <a:endParaRPr lang="en-US" dirty="0" smtClean="0"/>
          </a:p>
        </p:txBody>
      </p:sp>
      <p:sp>
        <p:nvSpPr>
          <p:cNvPr id="4" name="Slide Number Placeholder 3"/>
          <p:cNvSpPr>
            <a:spLocks noGrp="1"/>
          </p:cNvSpPr>
          <p:nvPr>
            <p:ph type="sldNum" sz="quarter" idx="10"/>
          </p:nvPr>
        </p:nvSpPr>
        <p:spPr/>
        <p:txBody>
          <a:bodyPr/>
          <a:lstStyle/>
          <a:p>
            <a:fld id="{4FB29A70-522C-3A41-B132-651B32078DD9}" type="slidenum">
              <a:rPr lang="en-US" smtClean="0"/>
              <a:pPr/>
              <a:t>5</a:t>
            </a:fld>
            <a:endParaRPr lang="en-US"/>
          </a:p>
        </p:txBody>
      </p:sp>
    </p:spTree>
    <p:extLst>
      <p:ext uri="{BB962C8B-B14F-4D97-AF65-F5344CB8AC3E}">
        <p14:creationId xmlns:p14="http://schemas.microsoft.com/office/powerpoint/2010/main" val="202141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You may have to use all three if required, but each will provide you specific indications and lessons you can build from</a:t>
            </a:r>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7</a:t>
            </a:fld>
            <a:endParaRPr lang="en-US"/>
          </a:p>
        </p:txBody>
      </p:sp>
    </p:spTree>
    <p:extLst>
      <p:ext uri="{BB962C8B-B14F-4D97-AF65-F5344CB8AC3E}">
        <p14:creationId xmlns:p14="http://schemas.microsoft.com/office/powerpoint/2010/main" val="3152311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87075" y="987552"/>
            <a:ext cx="6400800" cy="1371600"/>
          </a:xfrm>
        </p:spPr>
        <p:txBody>
          <a:bodyPr/>
          <a:lstStyle>
            <a:lvl1pPr algn="l">
              <a:defRPr sz="3400">
                <a:solidFill>
                  <a:srgbClr val="FFFFFF"/>
                </a:solidFill>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587075" y="25146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rgbClr val="FFFFFF"/>
                </a:solidFill>
                <a:effectLst/>
                <a:uLnTx/>
                <a:uFillTx/>
                <a:latin typeface="Arial"/>
                <a:ea typeface="+mn-ea"/>
                <a:cs typeface="Arial"/>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45691D9D-B151-42A8-8203-2F4A2C67BEA5}" type="datetime4">
              <a:rPr lang="en-US" smtClean="0"/>
              <a:pPr/>
              <a:t>August 26,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61CF2EA0-3352-4516-9E27-97C88A0B6624}" type="datetime4">
              <a:rPr lang="en-US" smtClean="0"/>
              <a:pPr/>
              <a:t>August 26,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9E3C976-A9A9-4A56-8A84-70466730FCE2}" type="datetime4">
              <a:rPr lang="en-US" smtClean="0"/>
              <a:pPr/>
              <a:t>August 26, 2016</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5A547CC2-62B6-4EAB-9922-77700EB9E0C3}" type="datetime4">
              <a:rPr lang="en-US" smtClean="0"/>
              <a:pPr/>
              <a:t>August 26, 2016</a:t>
            </a:fld>
            <a:endParaRPr lang="en-US"/>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2FFC7E65-2E5C-442C-BE2A-DE6A869D7353}" type="datetime4">
              <a:rPr lang="en-US" smtClean="0"/>
              <a:pPr/>
              <a:t>August 26,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82C5DB41-1E26-4C99-AAE1-84E432A56B4A}" type="datetime4">
              <a:rPr lang="en-US" smtClean="0"/>
              <a:pPr/>
              <a:t>August 26, 2016</a:t>
            </a:fld>
            <a:endParaRPr lang="en-US"/>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E9ECF-EA4F-46B9-8205-567987781B24}" type="datetime4">
              <a:rPr lang="en-US" smtClean="0"/>
              <a:pPr/>
              <a:t>August 26, 2016</a:t>
            </a:fld>
            <a:endParaRPr lang="en-US"/>
          </a:p>
        </p:txBody>
      </p:sp>
      <p:sp>
        <p:nvSpPr>
          <p:cNvPr id="5" name="Slide Number Placeholder 4"/>
          <p:cNvSpPr>
            <a:spLocks noGrp="1"/>
          </p:cNvSpPr>
          <p:nvPr>
            <p:ph type="sldNum" sz="quarter" idx="11"/>
          </p:nvPr>
        </p:nvSpPr>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EE70120-1B58-488B-B999-CE1B488C9400}" type="datetime4">
              <a:rPr lang="en-US" smtClean="0"/>
              <a:pPr/>
              <a:t>August 26, 2016</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800">
                <a:latin typeface="Arial"/>
                <a:cs typeface="Arial"/>
              </a:defRPr>
            </a:lvl1pPr>
          </a:lstStyle>
          <a:p>
            <a:fld id="{D8FDC965-7079-4FF3-AE33-48291CC3087C}" type="datetime4">
              <a:rPr lang="en-US" smtClean="0"/>
              <a:pPr/>
              <a:t>August 26, 2016</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8AFCC98E-4B64-4E26-B957-7B59E2AEE0A9}" type="datetime4">
              <a:rPr lang="en-US" smtClean="0"/>
              <a:pPr/>
              <a:t>August 26, 2016</a:t>
            </a:fld>
            <a:endParaRPr lang="en-US"/>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p:txBody>
          <a:bodyPr/>
          <a:lstStyle/>
          <a:p>
            <a:fld id="{E30F88EE-F8E5-4B77-8D10-458365FD454E}" type="datetime4">
              <a:rPr lang="en-US" smtClean="0"/>
              <a:pPr/>
              <a:t>August 26, 2016</a:t>
            </a:fld>
            <a:endParaRPr lang="en-US"/>
          </a:p>
        </p:txBody>
      </p:sp>
      <p:sp>
        <p:nvSpPr>
          <p:cNvPr id="9" name="Slide Number Placeholder 8"/>
          <p:cNvSpPr>
            <a:spLocks noGrp="1"/>
          </p:cNvSpPr>
          <p:nvPr>
            <p:ph type="sldNum" sz="quarter" idx="13"/>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EB02E76D-49DA-4D00-B201-4CAFB3856B74}" type="datetime4">
              <a:rPr lang="en-US" smtClean="0"/>
              <a:pPr/>
              <a:t>August 26, 2016</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9FC62CA5-351D-4F61-9691-48907EF0D8EB}" type="datetime4">
              <a:rPr lang="en-US" smtClean="0"/>
              <a:pPr/>
              <a:t>August 26,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1DBA4-7E69-49DF-9D2E-94FDC65A3417}" type="datetime4">
              <a:rPr lang="en-US" smtClean="0"/>
              <a:pPr/>
              <a:t>August 26,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220C5AA-993C-455D-89B6-699B78B1ABD8}" type="datetime4">
              <a:rPr lang="en-US" smtClean="0"/>
              <a:pPr/>
              <a:t>August 26, 2016</a:t>
            </a:fld>
            <a:endParaRPr lang="en-US"/>
          </a:p>
        </p:txBody>
      </p:sp>
      <p:sp>
        <p:nvSpPr>
          <p:cNvPr id="10" name="Slide Number Placeholder 9"/>
          <p:cNvSpPr>
            <a:spLocks noGrp="1"/>
          </p:cNvSpPr>
          <p:nvPr>
            <p:ph type="sldNum" sz="quarter" idx="11"/>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D2D1627D-2435-4679-B9EF-20C33C7CFB7B}" type="datetime4">
              <a:rPr lang="en-US" smtClean="0"/>
              <a:pPr/>
              <a:t>August 26, 2016</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Footer Placeholder 10"/>
          <p:cNvSpPr>
            <a:spLocks noGrp="1"/>
          </p:cNvSpPr>
          <p:nvPr>
            <p:ph type="ftr" sz="quarter" idx="3"/>
          </p:nvPr>
        </p:nvSpPr>
        <p:spPr>
          <a:xfrm>
            <a:off x="457200" y="6505003"/>
            <a:ext cx="28956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endParaRPr lang="en-US" dirty="0"/>
          </a:p>
        </p:txBody>
      </p:sp>
      <p:sp>
        <p:nvSpPr>
          <p:cNvPr id="12" name="Date Placeholder 11"/>
          <p:cNvSpPr>
            <a:spLocks noGrp="1"/>
          </p:cNvSpPr>
          <p:nvPr>
            <p:ph type="dt" sz="half" idx="2"/>
          </p:nvPr>
        </p:nvSpPr>
        <p:spPr>
          <a:xfrm>
            <a:off x="457200" y="6322123"/>
            <a:ext cx="18288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fld id="{2EE70120-1B58-488B-B999-CE1B488C9400}" type="datetime4">
              <a:rPr lang="en-US" smtClean="0"/>
              <a:pPr/>
              <a:t>August 26, 2016</a:t>
            </a:fld>
            <a:endParaRPr lang="en-US" dirty="0"/>
          </a:p>
        </p:txBody>
      </p:sp>
      <p:sp>
        <p:nvSpPr>
          <p:cNvPr id="13" name="Slide Number Placeholder 12"/>
          <p:cNvSpPr>
            <a:spLocks noGrp="1"/>
          </p:cNvSpPr>
          <p:nvPr>
            <p:ph type="sldNum" sz="quarter" idx="4"/>
          </p:nvPr>
        </p:nvSpPr>
        <p:spPr>
          <a:xfrm>
            <a:off x="457200" y="6141148"/>
            <a:ext cx="365760" cy="182880"/>
          </a:xfrm>
          <a:prstGeom prst="rect">
            <a:avLst/>
          </a:prstGeom>
        </p:spPr>
        <p:txBody>
          <a:bodyPr vert="horz" lIns="91440" tIns="0" rIns="0" bIns="0" rtlCol="0" anchor="t" anchorCtr="0"/>
          <a:lstStyle>
            <a:lvl1pPr algn="l">
              <a:defRPr sz="800" b="0" i="0">
                <a:solidFill>
                  <a:srgbClr val="717171"/>
                </a:solidFill>
                <a:latin typeface="Arial"/>
                <a:cs typeface="Arial"/>
              </a:defRPr>
            </a:lvl1pPr>
          </a:lstStyle>
          <a:p>
            <a:fld id="{43183C4C-EBF1-1A4D-90EC-74EBA7EEE60F}" type="slidenum">
              <a:rPr lang="en-US" smtClean="0"/>
              <a:pPr/>
              <a:t>‹#›</a:t>
            </a:fld>
            <a:endParaRPr lang="en-US" dirty="0"/>
          </a:p>
        </p:txBody>
      </p:sp>
      <p:pic>
        <p:nvPicPr>
          <p:cNvPr id="8" name="Picture 7" descr="CARE_VERT_1c_REV.png"/>
          <p:cNvPicPr>
            <a:picLocks noChangeAspect="1"/>
          </p:cNvPicPr>
          <p:nvPr/>
        </p:nvPicPr>
        <p:blipFill>
          <a:blip r:embed="rId20"/>
          <a:stretch>
            <a:fillRect/>
          </a:stretch>
        </p:blipFill>
        <p:spPr>
          <a:xfrm>
            <a:off x="8327120" y="167640"/>
            <a:ext cx="535796" cy="670560"/>
          </a:xfrm>
          <a:prstGeom prst="rect">
            <a:avLst/>
          </a:prstGeom>
        </p:spPr>
      </p:pic>
      <p:sp>
        <p:nvSpPr>
          <p:cNvPr id="9" name="TextBox 8"/>
          <p:cNvSpPr txBox="1"/>
          <p:nvPr/>
        </p:nvSpPr>
        <p:spPr>
          <a:xfrm>
            <a:off x="9338877" y="616022"/>
            <a:ext cx="184666" cy="369332"/>
          </a:xfrm>
          <a:prstGeom prst="rect">
            <a:avLst/>
          </a:prstGeom>
          <a:noFill/>
        </p:spPr>
        <p:txBody>
          <a:bodyPr wrap="none" rtlCol="0">
            <a:spAutoFit/>
          </a:bodyPr>
          <a:lstStyle/>
          <a:p>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srgbClr val="FFFFFF"/>
          </a:solidFill>
          <a:effectLst/>
          <a:uLnTx/>
          <a:uFillTx/>
          <a:latin typeface="Arial"/>
          <a:ea typeface="+mn-ea"/>
          <a:cs typeface="Arial"/>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07620" y="982583"/>
            <a:ext cx="6400800" cy="1371600"/>
          </a:xfrm>
        </p:spPr>
        <p:txBody>
          <a:bodyPr/>
          <a:lstStyle/>
          <a:p>
            <a:r>
              <a:rPr lang="en-US" dirty="0" smtClean="0"/>
              <a:t/>
            </a:r>
            <a:br>
              <a:rPr lang="en-US" dirty="0" smtClean="0"/>
            </a:br>
            <a:r>
              <a:rPr lang="en-US" dirty="0" smtClean="0"/>
              <a:t>CARE Gender Marker</a:t>
            </a:r>
            <a:endParaRPr lang="en-US" dirty="0"/>
          </a:p>
        </p:txBody>
      </p:sp>
      <p:sp>
        <p:nvSpPr>
          <p:cNvPr id="2" name="Subtitle 1"/>
          <p:cNvSpPr>
            <a:spLocks noGrp="1"/>
          </p:cNvSpPr>
          <p:nvPr>
            <p:ph type="subTitle" idx="1"/>
          </p:nvPr>
        </p:nvSpPr>
        <p:spPr>
          <a:xfrm>
            <a:off x="607620" y="2160370"/>
            <a:ext cx="6400800" cy="685800"/>
          </a:xfrm>
        </p:spPr>
        <p:txBody>
          <a:bodyPr/>
          <a:lstStyle/>
          <a:p>
            <a:r>
              <a:rPr lang="en-AU" dirty="0" smtClean="0"/>
              <a:t>CARE Country Office Training 2016</a:t>
            </a:r>
            <a:endParaRPr lang="en-AU" dirty="0"/>
          </a:p>
        </p:txBody>
      </p:sp>
      <p:pic>
        <p:nvPicPr>
          <p:cNvPr id="8" name="Picture 7" descr="CARE_VERT_2c.png"/>
          <p:cNvPicPr>
            <a:picLocks noChangeAspect="1"/>
          </p:cNvPicPr>
          <p:nvPr/>
        </p:nvPicPr>
        <p:blipFill>
          <a:blip r:embed="rId2"/>
          <a:stretch>
            <a:fillRect/>
          </a:stretch>
        </p:blipFill>
        <p:spPr>
          <a:xfrm>
            <a:off x="7703329" y="5408217"/>
            <a:ext cx="900142" cy="11276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dirty="0" smtClean="0"/>
              <a:t>More information? </a:t>
            </a:r>
            <a:endParaRPr lang="en-US" dirty="0"/>
          </a:p>
        </p:txBody>
      </p:sp>
      <p:sp>
        <p:nvSpPr>
          <p:cNvPr id="7" name="Subtitle 6"/>
          <p:cNvSpPr>
            <a:spLocks noGrp="1"/>
          </p:cNvSpPr>
          <p:nvPr>
            <p:ph type="subTitle" idx="1"/>
          </p:nvPr>
        </p:nvSpPr>
        <p:spPr>
          <a:xfrm>
            <a:off x="2466675" y="3733800"/>
            <a:ext cx="6400800" cy="685800"/>
          </a:xfrm>
        </p:spPr>
        <p:txBody>
          <a:bodyPr/>
          <a:lstStyle/>
          <a:p>
            <a:pPr algn="r"/>
            <a:r>
              <a:rPr lang="en-US" dirty="0" err="1" smtClean="0"/>
              <a:t>Isadora.quay</a:t>
            </a:r>
            <a:r>
              <a:rPr dirty="0" err="1" smtClean="0"/>
              <a:t>@care.org.au</a:t>
            </a:r>
            <a:endParaRPr lang="en-US" dirty="0"/>
          </a:p>
        </p:txBody>
      </p:sp>
      <p:sp>
        <p:nvSpPr>
          <p:cNvPr id="4" name="Date Placeholder 3"/>
          <p:cNvSpPr>
            <a:spLocks noGrp="1"/>
          </p:cNvSpPr>
          <p:nvPr>
            <p:ph type="dt" sz="half" idx="4294967295"/>
          </p:nvPr>
        </p:nvSpPr>
        <p:spPr>
          <a:xfrm>
            <a:off x="0" y="6321425"/>
            <a:ext cx="1828800" cy="184150"/>
          </a:xfrm>
        </p:spPr>
        <p:txBody>
          <a:bodyPr/>
          <a:lstStyle/>
          <a:p>
            <a:fld id="{CFC1DBA4-7E69-49DF-9D2E-94FDC65A3417}" type="datetime4">
              <a:rPr lang="en-US" smtClean="0"/>
              <a:pPr/>
              <a:t>August 26, 2016</a:t>
            </a:fld>
            <a:endParaRPr lang="en-US"/>
          </a:p>
        </p:txBody>
      </p:sp>
      <p:sp>
        <p:nvSpPr>
          <p:cNvPr id="5" name="Slide Number Placeholder 4"/>
          <p:cNvSpPr>
            <a:spLocks noGrp="1"/>
          </p:cNvSpPr>
          <p:nvPr>
            <p:ph type="sldNum" sz="quarter" idx="4294967295"/>
          </p:nvPr>
        </p:nvSpPr>
        <p:spPr>
          <a:xfrm>
            <a:off x="0" y="6140450"/>
            <a:ext cx="365125" cy="184150"/>
          </a:xfrm>
        </p:spPr>
        <p:txBody>
          <a:bodyPr/>
          <a:lstStyle/>
          <a:p>
            <a:fld id="{43183C4C-EBF1-1A4D-90EC-74EBA7EEE60F}" type="slidenum">
              <a:rPr lang="en-US" smtClean="0"/>
              <a:pPr/>
              <a:t>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Plan</a:t>
            </a:r>
            <a:endParaRPr lang="en-AU" dirty="0"/>
          </a:p>
        </p:txBody>
      </p:sp>
      <p:sp>
        <p:nvSpPr>
          <p:cNvPr id="3" name="Content Placeholder 2"/>
          <p:cNvSpPr>
            <a:spLocks noGrp="1"/>
          </p:cNvSpPr>
          <p:nvPr>
            <p:ph idx="1"/>
          </p:nvPr>
        </p:nvSpPr>
        <p:spPr/>
        <p:txBody>
          <a:bodyPr>
            <a:normAutofit/>
          </a:bodyPr>
          <a:lstStyle/>
          <a:p>
            <a:pPr marL="0" indent="0">
              <a:buNone/>
            </a:pPr>
            <a:r>
              <a:rPr lang="en-AU" b="1" dirty="0" smtClean="0"/>
              <a:t>This session will:</a:t>
            </a:r>
          </a:p>
          <a:p>
            <a:r>
              <a:rPr lang="en-AU" dirty="0" smtClean="0"/>
              <a:t>Explain the background and purpose of CARE’s Gender Marker</a:t>
            </a:r>
          </a:p>
          <a:p>
            <a:r>
              <a:rPr lang="en-AU" dirty="0" smtClean="0"/>
              <a:t>Introduce </a:t>
            </a:r>
            <a:r>
              <a:rPr lang="en-AU" dirty="0"/>
              <a:t>h</a:t>
            </a:r>
            <a:r>
              <a:rPr lang="en-AU" dirty="0" smtClean="0"/>
              <a:t>ow to use the CARE Gender Marker</a:t>
            </a:r>
          </a:p>
          <a:p>
            <a:r>
              <a:rPr lang="en-AU" dirty="0" smtClean="0"/>
              <a:t>You will use the CARE Gender Marker to grade proposals</a:t>
            </a:r>
            <a:endParaRPr lang="en-AU" b="1" dirty="0" smtClean="0"/>
          </a:p>
          <a:p>
            <a:pPr marL="0" indent="0">
              <a:buNone/>
            </a:pPr>
            <a:endParaRPr lang="en-AU" b="1" dirty="0"/>
          </a:p>
          <a:p>
            <a:pPr marL="0" indent="0">
              <a:buNone/>
            </a:pPr>
            <a:r>
              <a:rPr lang="en-AU" b="1" dirty="0" smtClean="0"/>
              <a:t>By the end of this session, participants will be able to:</a:t>
            </a:r>
          </a:p>
          <a:p>
            <a:r>
              <a:rPr lang="en-AU" dirty="0" smtClean="0"/>
              <a:t>Describe the purpose of CARE’s Gender Marker</a:t>
            </a:r>
          </a:p>
          <a:p>
            <a:r>
              <a:rPr lang="en-AU" dirty="0" smtClean="0"/>
              <a:t>Use the CARE Gender Marker to rate gender sensitivity of strategies, proposal and response</a:t>
            </a:r>
            <a:endParaRPr lang="en-AU" dirty="0"/>
          </a:p>
        </p:txBody>
      </p:sp>
      <p:sp>
        <p:nvSpPr>
          <p:cNvPr id="4" name="Date Placeholder 3"/>
          <p:cNvSpPr>
            <a:spLocks noGrp="1"/>
          </p:cNvSpPr>
          <p:nvPr>
            <p:ph type="dt" sz="half" idx="10"/>
          </p:nvPr>
        </p:nvSpPr>
        <p:spPr/>
        <p:txBody>
          <a:bodyPr/>
          <a:lstStyle/>
          <a:p>
            <a:fld id="{D8FDC965-7079-4FF3-AE33-48291CC3087C}" type="datetime4">
              <a:rPr lang="en-US" smtClean="0"/>
              <a:pPr/>
              <a:t>August 26, 2016</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a:t>
            </a:fld>
            <a:endParaRPr lang="en-US" dirty="0"/>
          </a:p>
        </p:txBody>
      </p:sp>
    </p:spTree>
    <p:extLst>
      <p:ext uri="{BB962C8B-B14F-4D97-AF65-F5344CB8AC3E}">
        <p14:creationId xmlns:p14="http://schemas.microsoft.com/office/powerpoint/2010/main" val="10047668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CARE Gender Marker? </a:t>
            </a:r>
            <a:endParaRPr lang="en-AU" dirty="0"/>
          </a:p>
        </p:txBody>
      </p:sp>
      <p:sp>
        <p:nvSpPr>
          <p:cNvPr id="3" name="Content Placeholder 2"/>
          <p:cNvSpPr>
            <a:spLocks noGrp="1"/>
          </p:cNvSpPr>
          <p:nvPr>
            <p:ph idx="1"/>
          </p:nvPr>
        </p:nvSpPr>
        <p:spPr/>
        <p:txBody>
          <a:bodyPr>
            <a:normAutofit/>
          </a:bodyPr>
          <a:lstStyle/>
          <a:p>
            <a:r>
              <a:rPr lang="en-AU" dirty="0" smtClean="0"/>
              <a:t>CARE’s Gender Marker assesses the </a:t>
            </a:r>
            <a:r>
              <a:rPr lang="en-AU" b="1" dirty="0" smtClean="0"/>
              <a:t>level of integration of gender </a:t>
            </a:r>
            <a:r>
              <a:rPr lang="en-AU" dirty="0" smtClean="0"/>
              <a:t>into our work – at all stages -  including the strategy, design, and implementation</a:t>
            </a:r>
          </a:p>
          <a:p>
            <a:r>
              <a:rPr lang="en-AU" dirty="0" smtClean="0"/>
              <a:t>The </a:t>
            </a:r>
            <a:r>
              <a:rPr lang="en-US" dirty="0" smtClean="0"/>
              <a:t>Gender Marker is </a:t>
            </a:r>
            <a:r>
              <a:rPr lang="en-US" dirty="0"/>
              <a:t>used for all of CARE’s work – </a:t>
            </a:r>
            <a:r>
              <a:rPr lang="en-US" b="1" dirty="0"/>
              <a:t>development and humanitarian </a:t>
            </a:r>
            <a:r>
              <a:rPr lang="en-US" dirty="0"/>
              <a:t>- and is the tool </a:t>
            </a:r>
            <a:r>
              <a:rPr lang="en-US" dirty="0" smtClean="0"/>
              <a:t>used to </a:t>
            </a:r>
            <a:r>
              <a:rPr lang="en-US" dirty="0"/>
              <a:t>place programming on the strategic framework, the Gender </a:t>
            </a:r>
            <a:r>
              <a:rPr lang="en-US" dirty="0" smtClean="0"/>
              <a:t>Continuum</a:t>
            </a:r>
          </a:p>
          <a:p>
            <a:r>
              <a:rPr lang="en-US" dirty="0" smtClean="0"/>
              <a:t>This helps us to </a:t>
            </a:r>
            <a:r>
              <a:rPr lang="en-US" b="1" dirty="0" smtClean="0"/>
              <a:t>learn</a:t>
            </a:r>
            <a:r>
              <a:rPr lang="en-US" dirty="0" smtClean="0"/>
              <a:t> and </a:t>
            </a:r>
            <a:r>
              <a:rPr lang="en-US" b="1" dirty="0" smtClean="0"/>
              <a:t>improve programming</a:t>
            </a:r>
            <a:r>
              <a:rPr lang="en-US" dirty="0" smtClean="0"/>
              <a:t>, and to assess how well we are matching our strategic goals</a:t>
            </a:r>
          </a:p>
          <a:p>
            <a:pPr marL="0" indent="0">
              <a:buNone/>
            </a:pPr>
            <a:r>
              <a:rPr lang="en-AU" dirty="0" smtClean="0"/>
              <a:t> </a:t>
            </a:r>
            <a:endParaRPr lang="en-AU" dirty="0"/>
          </a:p>
        </p:txBody>
      </p:sp>
      <p:sp>
        <p:nvSpPr>
          <p:cNvPr id="4" name="Date Placeholder 3"/>
          <p:cNvSpPr>
            <a:spLocks noGrp="1"/>
          </p:cNvSpPr>
          <p:nvPr>
            <p:ph type="dt" sz="half" idx="10"/>
          </p:nvPr>
        </p:nvSpPr>
        <p:spPr/>
        <p:txBody>
          <a:bodyPr/>
          <a:lstStyle/>
          <a:p>
            <a:fld id="{D8FDC965-7079-4FF3-AE33-48291CC3087C}" type="datetime4">
              <a:rPr lang="en-US" smtClean="0"/>
              <a:pPr/>
              <a:t>August 26, 2016</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2</a:t>
            </a:fld>
            <a:endParaRPr lang="en-US" dirty="0"/>
          </a:p>
        </p:txBody>
      </p:sp>
      <p:pic>
        <p:nvPicPr>
          <p:cNvPr id="6" name="Picture 5" descr="Screen Shot 2016-06-01 at 11.0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5746"/>
            <a:ext cx="9144000" cy="1085402"/>
          </a:xfrm>
          <a:prstGeom prst="rect">
            <a:avLst/>
          </a:prstGeom>
        </p:spPr>
      </p:pic>
    </p:spTree>
    <p:extLst>
      <p:ext uri="{BB962C8B-B14F-4D97-AF65-F5344CB8AC3E}">
        <p14:creationId xmlns:p14="http://schemas.microsoft.com/office/powerpoint/2010/main" val="20087508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425244" cy="4667956"/>
          </a:xfrm>
          <a:noFill/>
          <a:ln>
            <a:noFill/>
          </a:ln>
        </p:spPr>
        <p:txBody>
          <a:bodyPr>
            <a:normAutofit fontScale="92500" lnSpcReduction="10000"/>
          </a:bodyPr>
          <a:lstStyle/>
          <a:p>
            <a:pPr marL="109537" indent="-342900">
              <a:buFont typeface="Arial"/>
              <a:buChar char="•"/>
            </a:pPr>
            <a:r>
              <a:rPr lang="en-US" dirty="0" smtClean="0"/>
              <a:t>Original CARE Gender Marker was developed to assess the whole project cycle for humanitarian response</a:t>
            </a:r>
          </a:p>
          <a:p>
            <a:endParaRPr lang="en-US" dirty="0" smtClean="0"/>
          </a:p>
          <a:p>
            <a:pPr marL="109537" indent="-342900">
              <a:buFont typeface="Arial"/>
              <a:buChar char="•"/>
            </a:pPr>
            <a:r>
              <a:rPr lang="en-US" dirty="0" smtClean="0"/>
              <a:t>The tool was piloted in the Syria region, West Africa, and Philippines, and reviewed from 2013-2015 </a:t>
            </a:r>
          </a:p>
          <a:p>
            <a:endParaRPr lang="en-US" dirty="0" smtClean="0"/>
          </a:p>
          <a:p>
            <a:pPr marL="109537" indent="-342900">
              <a:buFont typeface="Arial"/>
              <a:buChar char="•"/>
            </a:pPr>
            <a:r>
              <a:rPr lang="en-US" dirty="0" smtClean="0"/>
              <a:t>External review recommended </a:t>
            </a:r>
            <a:r>
              <a:rPr lang="en-US" dirty="0" err="1" smtClean="0"/>
              <a:t>institutionalisation</a:t>
            </a:r>
            <a:r>
              <a:rPr lang="en-US" dirty="0" smtClean="0"/>
              <a:t> into CARE’s systems and expansion to cover development </a:t>
            </a:r>
          </a:p>
        </p:txBody>
      </p:sp>
      <p:pic>
        <p:nvPicPr>
          <p:cNvPr id="8" name="Content Placeholder 7" descr="Screen Shot 2016-06-01 at 10.56.37 AM.png"/>
          <p:cNvPicPr>
            <a:picLocks noGrp="1" noChangeAspect="1"/>
          </p:cNvPicPr>
          <p:nvPr>
            <p:ph idx="10"/>
          </p:nvPr>
        </p:nvPicPr>
        <p:blipFill>
          <a:blip r:embed="rId3">
            <a:extLst>
              <a:ext uri="{28A0092B-C50C-407E-A947-70E740481C1C}">
                <a14:useLocalDpi xmlns:a14="http://schemas.microsoft.com/office/drawing/2010/main" val="0"/>
              </a:ext>
            </a:extLst>
          </a:blip>
          <a:srcRect t="728" b="728"/>
          <a:stretch>
            <a:fillRect/>
          </a:stretch>
        </p:blipFill>
        <p:spPr>
          <a:xfrm>
            <a:off x="4902537" y="1442155"/>
            <a:ext cx="4005072" cy="4343400"/>
          </a:xfrm>
        </p:spPr>
      </p:pic>
      <p:sp>
        <p:nvSpPr>
          <p:cNvPr id="7" name="Title 6"/>
          <p:cNvSpPr>
            <a:spLocks noGrp="1"/>
          </p:cNvSpPr>
          <p:nvPr>
            <p:ph type="title"/>
          </p:nvPr>
        </p:nvSpPr>
        <p:spPr/>
        <p:txBody>
          <a:bodyPr/>
          <a:lstStyle/>
          <a:p>
            <a:r>
              <a:rPr dirty="0" smtClean="0"/>
              <a:t>Background to CARE's Gender Marker </a:t>
            </a:r>
            <a:endParaRPr lang="en-US" dirty="0"/>
          </a:p>
        </p:txBody>
      </p:sp>
      <p:sp>
        <p:nvSpPr>
          <p:cNvPr id="5" name="Date Placeholder 4"/>
          <p:cNvSpPr>
            <a:spLocks noGrp="1"/>
          </p:cNvSpPr>
          <p:nvPr>
            <p:ph type="dt" sz="half" idx="11"/>
          </p:nvPr>
        </p:nvSpPr>
        <p:spPr/>
        <p:txBody>
          <a:bodyPr/>
          <a:lstStyle/>
          <a:p>
            <a:fld id="{82C5DB41-1E26-4C99-AAE1-84E432A56B4A}" type="datetime4">
              <a:rPr lang="en-US" smtClean="0"/>
              <a:pPr/>
              <a:t>August 26, 2016</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CARE Gender Marker Revisited…</a:t>
            </a:r>
            <a:endParaRPr lang="en-AU" dirty="0"/>
          </a:p>
        </p:txBody>
      </p:sp>
      <p:sp>
        <p:nvSpPr>
          <p:cNvPr id="3" name="Content Placeholder 2"/>
          <p:cNvSpPr>
            <a:spLocks noGrp="1"/>
          </p:cNvSpPr>
          <p:nvPr>
            <p:ph idx="1"/>
          </p:nvPr>
        </p:nvSpPr>
        <p:spPr>
          <a:xfrm>
            <a:off x="457200" y="1371599"/>
            <a:ext cx="8229600" cy="4950523"/>
          </a:xfrm>
        </p:spPr>
        <p:txBody>
          <a:bodyPr>
            <a:normAutofit/>
          </a:bodyPr>
          <a:lstStyle/>
          <a:p>
            <a:r>
              <a:rPr lang="en-AU" dirty="0"/>
              <a:t>CARE’s Gender Marker was developed through a </a:t>
            </a:r>
            <a:r>
              <a:rPr lang="en-AU" b="1" dirty="0"/>
              <a:t>large consultation process</a:t>
            </a:r>
            <a:r>
              <a:rPr lang="en-AU" dirty="0"/>
              <a:t> which involved members and profiles from all over </a:t>
            </a:r>
            <a:r>
              <a:rPr lang="en-AU" dirty="0" smtClean="0"/>
              <a:t>CARE;</a:t>
            </a:r>
            <a:endParaRPr lang="en-AU" dirty="0"/>
          </a:p>
          <a:p>
            <a:r>
              <a:rPr lang="en-AU" dirty="0"/>
              <a:t>CARE’s Gender Marker is to monitor </a:t>
            </a:r>
            <a:r>
              <a:rPr lang="en-AU" b="1" dirty="0"/>
              <a:t>integration </a:t>
            </a:r>
            <a:r>
              <a:rPr lang="en-AU" dirty="0"/>
              <a:t>of gender in our work;</a:t>
            </a:r>
          </a:p>
          <a:p>
            <a:r>
              <a:rPr lang="en-AU" dirty="0"/>
              <a:t>This is complementary to M&amp;E systems, which monitor </a:t>
            </a:r>
            <a:r>
              <a:rPr lang="en-AU" b="1" dirty="0"/>
              <a:t>outcomes;  </a:t>
            </a:r>
            <a:endParaRPr lang="en-AU" dirty="0"/>
          </a:p>
          <a:p>
            <a:r>
              <a:rPr lang="en-AU" dirty="0"/>
              <a:t>The Gender Marker is used for all of CARE’s work – both </a:t>
            </a:r>
            <a:r>
              <a:rPr lang="en-AU" b="1" dirty="0"/>
              <a:t>humanitarian and development;</a:t>
            </a:r>
          </a:p>
          <a:p>
            <a:r>
              <a:rPr lang="en-AU" dirty="0"/>
              <a:t>The grades from 0-4 fit directly onto CARE’s Gender Continuum, helping us to link our work with our Programme Strategy. </a:t>
            </a:r>
          </a:p>
        </p:txBody>
      </p:sp>
      <p:sp>
        <p:nvSpPr>
          <p:cNvPr id="4" name="Date Placeholder 3"/>
          <p:cNvSpPr>
            <a:spLocks noGrp="1"/>
          </p:cNvSpPr>
          <p:nvPr>
            <p:ph type="dt" sz="half" idx="10"/>
          </p:nvPr>
        </p:nvSpPr>
        <p:spPr/>
        <p:txBody>
          <a:bodyPr/>
          <a:lstStyle/>
          <a:p>
            <a:fld id="{D8FDC965-7079-4FF3-AE33-48291CC3087C}" type="datetime4">
              <a:rPr lang="en-US" smtClean="0"/>
              <a:pPr/>
              <a:t>August 26, 2016</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4</a:t>
            </a:fld>
            <a:endParaRPr lang="en-US" dirty="0"/>
          </a:p>
        </p:txBody>
      </p:sp>
    </p:spTree>
    <p:extLst>
      <p:ext uri="{BB962C8B-B14F-4D97-AF65-F5344CB8AC3E}">
        <p14:creationId xmlns:p14="http://schemas.microsoft.com/office/powerpoint/2010/main" val="20449166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Gender Marker Tools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5500" y="1168759"/>
            <a:ext cx="3546818" cy="5229563"/>
          </a:xfrm>
        </p:spPr>
      </p:pic>
      <p:sp>
        <p:nvSpPr>
          <p:cNvPr id="4" name="Date Placeholder 3"/>
          <p:cNvSpPr>
            <a:spLocks noGrp="1"/>
          </p:cNvSpPr>
          <p:nvPr>
            <p:ph type="dt" sz="half" idx="10"/>
          </p:nvPr>
        </p:nvSpPr>
        <p:spPr/>
        <p:txBody>
          <a:bodyPr/>
          <a:lstStyle/>
          <a:p>
            <a:fld id="{D8FDC965-7079-4FF3-AE33-48291CC3087C}" type="datetime4">
              <a:rPr lang="en-US" smtClean="0"/>
              <a:pPr/>
              <a:t>August 26, 2016</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5</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 y="1142999"/>
            <a:ext cx="3580399" cy="5185997"/>
          </a:xfrm>
          <a:prstGeom prst="rect">
            <a:avLst/>
          </a:prstGeom>
        </p:spPr>
      </p:pic>
    </p:spTree>
    <p:extLst>
      <p:ext uri="{BB962C8B-B14F-4D97-AF65-F5344CB8AC3E}">
        <p14:creationId xmlns:p14="http://schemas.microsoft.com/office/powerpoint/2010/main" val="26842513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371600"/>
            <a:ext cx="4005072" cy="4343400"/>
          </a:xfrm>
          <a:ln>
            <a:noFill/>
          </a:ln>
        </p:spPr>
        <p:txBody>
          <a:bodyPr>
            <a:normAutofit/>
          </a:bodyPr>
          <a:lstStyle/>
          <a:p>
            <a:pPr>
              <a:buFont typeface="Wingdings" pitchFamily="-104" charset="2"/>
              <a:buChar char="§"/>
            </a:pPr>
            <a:r>
              <a:rPr lang="en-GB" sz="2200" dirty="0"/>
              <a:t>Read the project design summary</a:t>
            </a:r>
          </a:p>
          <a:p>
            <a:pPr>
              <a:buFont typeface="Wingdings" pitchFamily="-104" charset="2"/>
              <a:buChar char="§"/>
            </a:pPr>
            <a:r>
              <a:rPr lang="en-GB" sz="2200" dirty="0"/>
              <a:t>Review the Gender Marker Guidance</a:t>
            </a:r>
          </a:p>
          <a:p>
            <a:pPr>
              <a:buFont typeface="Wingdings" pitchFamily="-104" charset="2"/>
              <a:buChar char="§"/>
            </a:pPr>
            <a:r>
              <a:rPr lang="en-GB" sz="2200" dirty="0"/>
              <a:t>Use the Gender Marker vetting form to code the project design</a:t>
            </a:r>
          </a:p>
          <a:p>
            <a:pPr>
              <a:buFont typeface="Wingdings" pitchFamily="-104" charset="2"/>
              <a:buChar char="§"/>
            </a:pPr>
            <a:r>
              <a:rPr lang="en-GB" sz="2200" dirty="0"/>
              <a:t>Include comments about what modifications could be </a:t>
            </a:r>
            <a:r>
              <a:rPr lang="en-GB" sz="2200" dirty="0" smtClean="0"/>
              <a:t>made to </a:t>
            </a:r>
            <a:r>
              <a:rPr lang="en-GB" sz="2200" dirty="0"/>
              <a:t>the project </a:t>
            </a:r>
            <a:r>
              <a:rPr lang="en-GB" sz="2200" dirty="0" smtClean="0"/>
              <a:t>to improve gender integration </a:t>
            </a:r>
            <a:endParaRPr lang="en-US" sz="2200" dirty="0"/>
          </a:p>
        </p:txBody>
      </p:sp>
      <p:sp>
        <p:nvSpPr>
          <p:cNvPr id="7" name="Title 6"/>
          <p:cNvSpPr>
            <a:spLocks noGrp="1"/>
          </p:cNvSpPr>
          <p:nvPr>
            <p:ph type="title"/>
          </p:nvPr>
        </p:nvSpPr>
        <p:spPr/>
        <p:txBody>
          <a:bodyPr/>
          <a:lstStyle/>
          <a:p>
            <a:r>
              <a:rPr lang="en-US" dirty="0" smtClean="0"/>
              <a:t>Let’s try it out!</a:t>
            </a:r>
            <a:endParaRPr lang="en-US" dirty="0"/>
          </a:p>
        </p:txBody>
      </p:sp>
      <p:sp>
        <p:nvSpPr>
          <p:cNvPr id="5" name="Date Placeholder 4"/>
          <p:cNvSpPr>
            <a:spLocks noGrp="1"/>
          </p:cNvSpPr>
          <p:nvPr>
            <p:ph type="dt" sz="half" idx="11"/>
          </p:nvPr>
        </p:nvSpPr>
        <p:spPr/>
        <p:txBody>
          <a:bodyPr/>
          <a:lstStyle/>
          <a:p>
            <a:fld id="{5A547CC2-62B6-4EAB-9922-77700EB9E0C3}" type="datetime4">
              <a:rPr lang="en-US" smtClean="0"/>
              <a:pPr/>
              <a:t>August 26, 2016</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6</a:t>
            </a:fld>
            <a:endParaRPr lang="en-US" dirty="0"/>
          </a:p>
        </p:txBody>
      </p:sp>
      <p:pic>
        <p:nvPicPr>
          <p:cNvPr id="9" name="Content Placeholder 8"/>
          <p:cNvPicPr>
            <a:picLocks noGrp="1" noChangeAspect="1"/>
          </p:cNvPicPr>
          <p:nvPr>
            <p:ph idx="10"/>
          </p:nvPr>
        </p:nvPicPr>
        <p:blipFill>
          <a:blip r:embed="rId2">
            <a:extLst>
              <a:ext uri="{28A0092B-C50C-407E-A947-70E740481C1C}">
                <a14:useLocalDpi xmlns:a14="http://schemas.microsoft.com/office/drawing/2010/main" val="0"/>
              </a:ext>
            </a:extLst>
          </a:blip>
          <a:srcRect l="-16784" r="-16784"/>
          <a:stretch>
            <a:fillRect/>
          </a:stretch>
        </p:blipFill>
        <p:spPr>
          <a:xfrm>
            <a:off x="4691063" y="1371600"/>
            <a:ext cx="4005262" cy="4343400"/>
          </a:xfrm>
          <a:prstGeom prst="rect">
            <a:avLst/>
          </a:prstGeom>
        </p:spPr>
      </p:pic>
    </p:spTree>
    <p:extLst>
      <p:ext uri="{BB962C8B-B14F-4D97-AF65-F5344CB8AC3E}">
        <p14:creationId xmlns:p14="http://schemas.microsoft.com/office/powerpoint/2010/main" val="79190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928" y="1371599"/>
            <a:ext cx="5486400" cy="4950523"/>
          </a:xfrm>
        </p:spPr>
        <p:txBody>
          <a:bodyPr>
            <a:normAutofit lnSpcReduction="10000"/>
          </a:bodyPr>
          <a:lstStyle/>
          <a:p>
            <a:pPr marL="109537" indent="-342900">
              <a:buFont typeface="Arial"/>
              <a:buChar char="•"/>
            </a:pPr>
            <a:r>
              <a:rPr lang="en-AU" dirty="0" smtClean="0"/>
              <a:t>CARE’s Gender Marker is </a:t>
            </a:r>
            <a:r>
              <a:rPr lang="en-AU" b="1" dirty="0" smtClean="0"/>
              <a:t>different </a:t>
            </a:r>
            <a:r>
              <a:rPr lang="en-AU" dirty="0" smtClean="0"/>
              <a:t>but </a:t>
            </a:r>
            <a:r>
              <a:rPr lang="en-AU" b="1" dirty="0" smtClean="0"/>
              <a:t>complementary</a:t>
            </a:r>
            <a:r>
              <a:rPr lang="en-AU" dirty="0" smtClean="0"/>
              <a:t> to the IASC and ECHO Gender Markers</a:t>
            </a:r>
          </a:p>
          <a:p>
            <a:pPr marL="109537" indent="-342900">
              <a:buFont typeface="Arial"/>
              <a:buChar char="•"/>
            </a:pPr>
            <a:r>
              <a:rPr lang="en-AU" dirty="0" smtClean="0"/>
              <a:t>CARE’s Gender Marker is the only marker used in </a:t>
            </a:r>
            <a:r>
              <a:rPr lang="en-AU" b="1" dirty="0" smtClean="0"/>
              <a:t>both</a:t>
            </a:r>
            <a:r>
              <a:rPr lang="en-AU" dirty="0" smtClean="0"/>
              <a:t> development and humanitarian</a:t>
            </a:r>
          </a:p>
          <a:p>
            <a:pPr marL="109537" indent="-342900">
              <a:buFont typeface="Arial"/>
              <a:buChar char="•"/>
            </a:pPr>
            <a:r>
              <a:rPr lang="en-AU" dirty="0" smtClean="0"/>
              <a:t>The grading differs – CARE’s Marker grades above 2, allowing greater detail </a:t>
            </a:r>
            <a:r>
              <a:rPr lang="en-AU" b="1" dirty="0" smtClean="0"/>
              <a:t>beyond gender sensitive </a:t>
            </a:r>
          </a:p>
          <a:p>
            <a:pPr marL="109537" indent="-342900">
              <a:buFont typeface="Arial"/>
              <a:buChar char="•"/>
            </a:pPr>
            <a:r>
              <a:rPr lang="en-AU" dirty="0"/>
              <a:t>S</a:t>
            </a:r>
            <a:r>
              <a:rPr lang="en-AU" dirty="0" smtClean="0"/>
              <a:t>coring 2 or above on the CARE Marker should equal 2 on IASC/ ECHO</a:t>
            </a:r>
          </a:p>
        </p:txBody>
      </p:sp>
      <p:sp>
        <p:nvSpPr>
          <p:cNvPr id="4" name="Title 3"/>
          <p:cNvSpPr>
            <a:spLocks noGrp="1"/>
          </p:cNvSpPr>
          <p:nvPr>
            <p:ph type="title"/>
          </p:nvPr>
        </p:nvSpPr>
        <p:spPr/>
        <p:txBody>
          <a:bodyPr/>
          <a:lstStyle/>
          <a:p>
            <a:r>
              <a:rPr lang="en-AU" dirty="0" smtClean="0"/>
              <a:t>How does this tool fit with other Gender Markers? </a:t>
            </a:r>
            <a:endParaRPr lang="en-AU" dirty="0"/>
          </a:p>
        </p:txBody>
      </p:sp>
      <p:pic>
        <p:nvPicPr>
          <p:cNvPr id="9" name="Picture Placeholder 8" descr="Screen Shot 2016-06-01 at 10.48.29 AM.pn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74" t="14786" r="7832" b="24182"/>
          <a:stretch/>
        </p:blipFill>
        <p:spPr>
          <a:xfrm>
            <a:off x="5788340" y="2091261"/>
            <a:ext cx="3166513" cy="2875847"/>
          </a:xfrm>
        </p:spPr>
      </p:pic>
      <p:sp>
        <p:nvSpPr>
          <p:cNvPr id="5" name="Date Placeholder 4"/>
          <p:cNvSpPr>
            <a:spLocks noGrp="1"/>
          </p:cNvSpPr>
          <p:nvPr>
            <p:ph type="dt" sz="half" idx="12"/>
          </p:nvPr>
        </p:nvSpPr>
        <p:spPr/>
        <p:txBody>
          <a:bodyPr/>
          <a:lstStyle/>
          <a:p>
            <a:fld id="{2FFC7E65-2E5C-442C-BE2A-DE6A869D7353}" type="datetime4">
              <a:rPr lang="en-US" smtClean="0"/>
              <a:pPr/>
              <a:t>August 26, 2016</a:t>
            </a:fld>
            <a:endParaRPr lang="en-US"/>
          </a:p>
        </p:txBody>
      </p:sp>
      <p:sp>
        <p:nvSpPr>
          <p:cNvPr id="6" name="Slide Number Placeholder 5"/>
          <p:cNvSpPr>
            <a:spLocks noGrp="1"/>
          </p:cNvSpPr>
          <p:nvPr>
            <p:ph type="sldNum" sz="quarter" idx="13"/>
          </p:nvPr>
        </p:nvSpPr>
        <p:spPr/>
        <p:txBody>
          <a:bodyPr/>
          <a:lstStyle/>
          <a:p>
            <a:fld id="{43183C4C-EBF1-1A4D-90EC-74EBA7EEE60F}" type="slidenum">
              <a:rPr lang="en-US" smtClean="0"/>
              <a:pPr/>
              <a:t>7</a:t>
            </a:fld>
            <a:endParaRPr lang="en-US" dirty="0"/>
          </a:p>
        </p:txBody>
      </p:sp>
    </p:spTree>
    <p:extLst>
      <p:ext uri="{BB962C8B-B14F-4D97-AF65-F5344CB8AC3E}">
        <p14:creationId xmlns:p14="http://schemas.microsoft.com/office/powerpoint/2010/main" val="36469076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Wrap-up</a:t>
            </a:r>
            <a:endParaRPr lang="en-US" dirty="0"/>
          </a:p>
        </p:txBody>
      </p:sp>
      <p:sp>
        <p:nvSpPr>
          <p:cNvPr id="8" name="Content Placeholder 7"/>
          <p:cNvSpPr>
            <a:spLocks noGrp="1"/>
          </p:cNvSpPr>
          <p:nvPr>
            <p:ph idx="1"/>
          </p:nvPr>
        </p:nvSpPr>
        <p:spPr/>
        <p:txBody>
          <a:bodyPr>
            <a:normAutofit fontScale="92500"/>
          </a:bodyPr>
          <a:lstStyle/>
          <a:p>
            <a:r>
              <a:rPr lang="en-US" dirty="0" smtClean="0"/>
              <a:t>The Gender Marker helps us to </a:t>
            </a:r>
            <a:r>
              <a:rPr lang="en-US" b="1" dirty="0" smtClean="0"/>
              <a:t>assess gender integration</a:t>
            </a:r>
            <a:r>
              <a:rPr lang="en-US" dirty="0" smtClean="0"/>
              <a:t>, and whether we are meeting our gender commitments</a:t>
            </a:r>
          </a:p>
          <a:p>
            <a:r>
              <a:rPr lang="en-US" dirty="0" smtClean="0"/>
              <a:t>The Gender Marker is </a:t>
            </a:r>
            <a:r>
              <a:rPr lang="en-US" b="1" dirty="0" smtClean="0"/>
              <a:t>easy to use</a:t>
            </a:r>
            <a:r>
              <a:rPr lang="en-US" dirty="0" smtClean="0"/>
              <a:t>, and can help us to improve our programming – </a:t>
            </a:r>
            <a:r>
              <a:rPr lang="en-US" b="1" dirty="0" smtClean="0"/>
              <a:t>learning is key</a:t>
            </a:r>
            <a:r>
              <a:rPr lang="en-US" dirty="0" smtClean="0"/>
              <a:t>!</a:t>
            </a:r>
          </a:p>
          <a:p>
            <a:r>
              <a:rPr lang="en-US" dirty="0"/>
              <a:t>The Gender Marker is in the PIIRS system, but can be used in many different ways to improve our programming – any ideas?</a:t>
            </a:r>
          </a:p>
          <a:p>
            <a:pPr marL="0" indent="0">
              <a:buNone/>
            </a:pPr>
            <a:endParaRPr lang="en-US" dirty="0" smtClean="0"/>
          </a:p>
          <a:p>
            <a:endParaRPr lang="en-US" dirty="0"/>
          </a:p>
          <a:p>
            <a:pPr marL="0" indent="0">
              <a:buNone/>
            </a:pPr>
            <a:endParaRPr lang="en-US" dirty="0" smtClean="0"/>
          </a:p>
          <a:p>
            <a:pPr marL="0" indent="0" algn="ctr">
              <a:buNone/>
            </a:pPr>
            <a:r>
              <a:rPr lang="en-US" b="1" dirty="0" smtClean="0"/>
              <a:t>Questions? </a:t>
            </a:r>
          </a:p>
          <a:p>
            <a:endParaRPr lang="en-US" dirty="0"/>
          </a:p>
        </p:txBody>
      </p:sp>
      <p:sp>
        <p:nvSpPr>
          <p:cNvPr id="5" name="Date Placeholder 4"/>
          <p:cNvSpPr>
            <a:spLocks noGrp="1"/>
          </p:cNvSpPr>
          <p:nvPr>
            <p:ph type="dt" sz="half" idx="10"/>
          </p:nvPr>
        </p:nvSpPr>
        <p:spPr/>
        <p:txBody>
          <a:bodyPr/>
          <a:lstStyle/>
          <a:p>
            <a:fld id="{82C5DB41-1E26-4C99-AAE1-84E432A56B4A}" type="datetime4">
              <a:rPr lang="en-US" smtClean="0"/>
              <a:pPr/>
              <a:t>August 26, 2016</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8</a:t>
            </a:fld>
            <a:endParaRPr lang="en-US" dirty="0"/>
          </a:p>
        </p:txBody>
      </p:sp>
    </p:spTree>
    <p:extLst>
      <p:ext uri="{BB962C8B-B14F-4D97-AF65-F5344CB8AC3E}">
        <p14:creationId xmlns:p14="http://schemas.microsoft.com/office/powerpoint/2010/main" val="1358998659"/>
      </p:ext>
    </p:extLst>
  </p:cSld>
  <p:clrMapOvr>
    <a:masterClrMapping/>
  </p:clrMapOvr>
  <p:transition>
    <p:fade/>
  </p:transition>
</p:sld>
</file>

<file path=ppt/theme/theme1.xml><?xml version="1.0" encoding="utf-8"?>
<a:theme xmlns:a="http://schemas.openxmlformats.org/drawingml/2006/main" name="CARE_Supergraphic_White">
  <a:themeElements>
    <a:clrScheme name="CARE Colors">
      <a:dk1>
        <a:srgbClr val="330000"/>
      </a:dk1>
      <a:lt1>
        <a:srgbClr val="54585A"/>
      </a:lt1>
      <a:dk2>
        <a:srgbClr val="CC6600"/>
      </a:dk2>
      <a:lt2>
        <a:srgbClr val="B4B4B4"/>
      </a:lt2>
      <a:accent1>
        <a:srgbClr val="CCCCCC"/>
      </a:accent1>
      <a:accent2>
        <a:srgbClr val="8F993E"/>
      </a:accent2>
      <a:accent3>
        <a:srgbClr val="007FA3"/>
      </a:accent3>
      <a:accent4>
        <a:srgbClr val="84329B"/>
      </a:accent4>
      <a:accent5>
        <a:srgbClr val="AF272F"/>
      </a:accent5>
      <a:accent6>
        <a:srgbClr val="993300"/>
      </a:accent6>
      <a:hlink>
        <a:srgbClr val="EFB71B"/>
      </a:hlink>
      <a:folHlink>
        <a:srgbClr val="DE6E1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887</TotalTime>
  <Words>708</Words>
  <Application>Microsoft Office PowerPoint</Application>
  <PresentationFormat>On-screen Show (4:3)</PresentationFormat>
  <Paragraphs>75</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Tahoma</vt:lpstr>
      <vt:lpstr>Times</vt:lpstr>
      <vt:lpstr>Times New Roman</vt:lpstr>
      <vt:lpstr>Wingdings</vt:lpstr>
      <vt:lpstr>CARE_Supergraphic_White</vt:lpstr>
      <vt:lpstr> CARE Gender Marker</vt:lpstr>
      <vt:lpstr>Session Plan</vt:lpstr>
      <vt:lpstr>What is the CARE Gender Marker? </vt:lpstr>
      <vt:lpstr>Background to CARE's Gender Marker </vt:lpstr>
      <vt:lpstr>The CARE Gender Marker Revisited…</vt:lpstr>
      <vt:lpstr>CARE Gender Marker Tools</vt:lpstr>
      <vt:lpstr>Let’s try it out!</vt:lpstr>
      <vt:lpstr>How does this tool fit with other Gender Markers? </vt:lpstr>
      <vt:lpstr>Wrap-up</vt:lpstr>
      <vt:lpstr>More information? </vt:lpstr>
    </vt:vector>
  </TitlesOfParts>
  <Company>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Karen Gol</dc:creator>
  <cp:lastModifiedBy>Quay, Isadora</cp:lastModifiedBy>
  <cp:revision>59</cp:revision>
  <dcterms:created xsi:type="dcterms:W3CDTF">2013-12-19T08:46:20Z</dcterms:created>
  <dcterms:modified xsi:type="dcterms:W3CDTF">2016-08-26T04:49:58Z</dcterms:modified>
</cp:coreProperties>
</file>